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8288000" cy="10287000"/>
  <p:notesSz cx="6858000" cy="9144000"/>
  <p:embeddedFontLst>
    <p:embeddedFont>
      <p:font typeface="Arial Black" panose="020B0A04020102020204" pitchFamily="34" charset="0"/>
      <p:bold r:id="rId13"/>
    </p:embeddedFont>
    <p:embeddedFont>
      <p:font typeface="Bobby Jones" panose="020B0604020202020204" charset="0"/>
      <p:regular r:id="rId14"/>
    </p:embeddedFont>
    <p:embeddedFont>
      <p:font typeface="Bree Serif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28" d="100"/>
          <a:sy n="28" d="100"/>
        </p:scale>
        <p:origin x="12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7" Type="http://schemas.openxmlformats.org/officeDocument/2006/relationships/image" Target="../media/image29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svg"/><Relationship Id="rId7" Type="http://schemas.openxmlformats.org/officeDocument/2006/relationships/image" Target="../media/image2.sv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20.svg"/><Relationship Id="rId5" Type="http://schemas.openxmlformats.org/officeDocument/2006/relationships/image" Target="../media/image16.svg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31.png"/><Relationship Id="rId7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22.svg"/><Relationship Id="rId4" Type="http://schemas.openxmlformats.org/officeDocument/2006/relationships/image" Target="../media/image32.sv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29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0.svg"/><Relationship Id="rId7" Type="http://schemas.openxmlformats.org/officeDocument/2006/relationships/image" Target="../media/image22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9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7" Type="http://schemas.openxmlformats.org/officeDocument/2006/relationships/image" Target="../media/image46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7" Type="http://schemas.openxmlformats.org/officeDocument/2006/relationships/image" Target="../media/image29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53104">
            <a:off x="11112907" y="-740672"/>
            <a:ext cx="10143996" cy="11768343"/>
            <a:chOff x="0" y="0"/>
            <a:chExt cx="596778" cy="692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290387">
            <a:off x="-3328755" y="-661857"/>
            <a:ext cx="10143996" cy="11768343"/>
            <a:chOff x="0" y="0"/>
            <a:chExt cx="596778" cy="6923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7854" y="1230602"/>
            <a:ext cx="14972291" cy="8282196"/>
            <a:chOff x="0" y="0"/>
            <a:chExt cx="3943319" cy="218131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943319" cy="2181319"/>
            </a:xfrm>
            <a:custGeom>
              <a:avLst/>
              <a:gdLst/>
              <a:ahLst/>
              <a:cxnLst/>
              <a:rect l="l" t="t" r="r" b="b"/>
              <a:pathLst>
                <a:path w="3943319" h="2181319">
                  <a:moveTo>
                    <a:pt x="0" y="0"/>
                  </a:moveTo>
                  <a:lnTo>
                    <a:pt x="3943319" y="0"/>
                  </a:lnTo>
                  <a:lnTo>
                    <a:pt x="3943319" y="2181319"/>
                  </a:lnTo>
                  <a:lnTo>
                    <a:pt x="0" y="2181319"/>
                  </a:lnTo>
                  <a:close/>
                </a:path>
              </a:pathLst>
            </a:custGeom>
            <a:solidFill>
              <a:srgbClr val="FFFFFF"/>
            </a:solidFill>
            <a:ln w="66675" cap="sq">
              <a:solidFill>
                <a:srgbClr val="3F72D5"/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943319" cy="22194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197767" y="3656938"/>
            <a:ext cx="9892467" cy="3759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00"/>
              </a:lnSpc>
            </a:pPr>
            <a:r>
              <a:rPr lang="ro-RO" sz="4800" dirty="0">
                <a:solidFill>
                  <a:srgbClr val="4E7AD0"/>
                </a:solidFill>
                <a:latin typeface="Arial Black" panose="020B0A04020102020204" pitchFamily="34" charset="0"/>
                <a:ea typeface="Bobby Jones"/>
                <a:cs typeface="Bobby Jones"/>
                <a:sym typeface="Bobby Jones"/>
              </a:rPr>
              <a:t>PARTICULARITĂȚI DE ÎNGRIJIRE LA  PERSOANELE INSTITUTIONALIZATE</a:t>
            </a:r>
            <a:endParaRPr lang="en-US" sz="4800" dirty="0">
              <a:solidFill>
                <a:srgbClr val="4E7AD0"/>
              </a:solidFill>
              <a:latin typeface="Arial Black" panose="020B0A04020102020204" pitchFamily="34" charset="0"/>
              <a:ea typeface="Bobby Jones"/>
              <a:cs typeface="Bobby Jones"/>
              <a:sym typeface="Bobby Jone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2550951" y="3661514"/>
            <a:ext cx="1886165" cy="1560801"/>
          </a:xfrm>
          <a:custGeom>
            <a:avLst/>
            <a:gdLst/>
            <a:ahLst/>
            <a:cxnLst/>
            <a:rect l="l" t="t" r="r" b="b"/>
            <a:pathLst>
              <a:path w="1886165" h="1560801">
                <a:moveTo>
                  <a:pt x="0" y="0"/>
                </a:moveTo>
                <a:lnTo>
                  <a:pt x="1886165" y="0"/>
                </a:lnTo>
                <a:lnTo>
                  <a:pt x="1886165" y="1560801"/>
                </a:lnTo>
                <a:lnTo>
                  <a:pt x="0" y="15608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291744">
            <a:off x="322062" y="2863592"/>
            <a:ext cx="4458866" cy="7788413"/>
          </a:xfrm>
          <a:custGeom>
            <a:avLst/>
            <a:gdLst/>
            <a:ahLst/>
            <a:cxnLst/>
            <a:rect l="l" t="t" r="r" b="b"/>
            <a:pathLst>
              <a:path w="4458866" h="7788413">
                <a:moveTo>
                  <a:pt x="0" y="0"/>
                </a:moveTo>
                <a:lnTo>
                  <a:pt x="4458866" y="0"/>
                </a:lnTo>
                <a:lnTo>
                  <a:pt x="4458866" y="7788413"/>
                </a:lnTo>
                <a:lnTo>
                  <a:pt x="0" y="77884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363021" flipH="1">
            <a:off x="13570306" y="2278801"/>
            <a:ext cx="4783559" cy="8319233"/>
          </a:xfrm>
          <a:custGeom>
            <a:avLst/>
            <a:gdLst/>
            <a:ahLst/>
            <a:cxnLst/>
            <a:rect l="l" t="t" r="r" b="b"/>
            <a:pathLst>
              <a:path w="4783559" h="8319233">
                <a:moveTo>
                  <a:pt x="4783560" y="0"/>
                </a:moveTo>
                <a:lnTo>
                  <a:pt x="0" y="0"/>
                </a:lnTo>
                <a:lnTo>
                  <a:pt x="0" y="8319234"/>
                </a:lnTo>
                <a:lnTo>
                  <a:pt x="4783560" y="8319234"/>
                </a:lnTo>
                <a:lnTo>
                  <a:pt x="478356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034" t="-447" b="-587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644209" y="2284640"/>
            <a:ext cx="6676159" cy="1360267"/>
          </a:xfrm>
          <a:custGeom>
            <a:avLst/>
            <a:gdLst/>
            <a:ahLst/>
            <a:cxnLst/>
            <a:rect l="l" t="t" r="r" b="b"/>
            <a:pathLst>
              <a:path w="6676159" h="1360267">
                <a:moveTo>
                  <a:pt x="0" y="0"/>
                </a:moveTo>
                <a:lnTo>
                  <a:pt x="6676159" y="0"/>
                </a:lnTo>
                <a:lnTo>
                  <a:pt x="6676159" y="1360268"/>
                </a:lnTo>
                <a:lnTo>
                  <a:pt x="0" y="136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3795160" y="3810899"/>
            <a:ext cx="1886165" cy="1560801"/>
          </a:xfrm>
          <a:custGeom>
            <a:avLst/>
            <a:gdLst/>
            <a:ahLst/>
            <a:cxnLst/>
            <a:rect l="l" t="t" r="r" b="b"/>
            <a:pathLst>
              <a:path w="1886165" h="1560801">
                <a:moveTo>
                  <a:pt x="0" y="0"/>
                </a:moveTo>
                <a:lnTo>
                  <a:pt x="1886164" y="0"/>
                </a:lnTo>
                <a:lnTo>
                  <a:pt x="1886164" y="1560801"/>
                </a:lnTo>
                <a:lnTo>
                  <a:pt x="0" y="15608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142805" y="7531378"/>
            <a:ext cx="8002390" cy="1360406"/>
          </a:xfrm>
          <a:custGeom>
            <a:avLst/>
            <a:gdLst/>
            <a:ahLst/>
            <a:cxnLst/>
            <a:rect l="l" t="t" r="r" b="b"/>
            <a:pathLst>
              <a:path w="8002390" h="1360406">
                <a:moveTo>
                  <a:pt x="0" y="0"/>
                </a:moveTo>
                <a:lnTo>
                  <a:pt x="8002390" y="0"/>
                </a:lnTo>
                <a:lnTo>
                  <a:pt x="8002390" y="1360406"/>
                </a:lnTo>
                <a:lnTo>
                  <a:pt x="0" y="136040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884807">
            <a:off x="2850810" y="832312"/>
            <a:ext cx="2617136" cy="2015195"/>
          </a:xfrm>
          <a:custGeom>
            <a:avLst/>
            <a:gdLst/>
            <a:ahLst/>
            <a:cxnLst/>
            <a:rect l="l" t="t" r="r" b="b"/>
            <a:pathLst>
              <a:path w="2617136" h="2015195">
                <a:moveTo>
                  <a:pt x="0" y="0"/>
                </a:moveTo>
                <a:lnTo>
                  <a:pt x="2617137" y="0"/>
                </a:lnTo>
                <a:lnTo>
                  <a:pt x="2617137" y="2015195"/>
                </a:lnTo>
                <a:lnTo>
                  <a:pt x="0" y="201519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-1029343">
            <a:off x="12559356" y="772896"/>
            <a:ext cx="2617136" cy="2015195"/>
          </a:xfrm>
          <a:custGeom>
            <a:avLst/>
            <a:gdLst/>
            <a:ahLst/>
            <a:cxnLst/>
            <a:rect l="l" t="t" r="r" b="b"/>
            <a:pathLst>
              <a:path w="2617136" h="2015195">
                <a:moveTo>
                  <a:pt x="0" y="0"/>
                </a:moveTo>
                <a:lnTo>
                  <a:pt x="2617136" y="0"/>
                </a:lnTo>
                <a:lnTo>
                  <a:pt x="2617136" y="2015195"/>
                </a:lnTo>
                <a:lnTo>
                  <a:pt x="0" y="201519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057667" y="680710"/>
            <a:ext cx="3849241" cy="1099783"/>
          </a:xfrm>
          <a:custGeom>
            <a:avLst/>
            <a:gdLst/>
            <a:ahLst/>
            <a:cxnLst/>
            <a:rect l="l" t="t" r="r" b="b"/>
            <a:pathLst>
              <a:path w="3849241" h="1099783">
                <a:moveTo>
                  <a:pt x="0" y="0"/>
                </a:moveTo>
                <a:lnTo>
                  <a:pt x="3849242" y="0"/>
                </a:lnTo>
                <a:lnTo>
                  <a:pt x="3849242" y="1099783"/>
                </a:lnTo>
                <a:lnTo>
                  <a:pt x="0" y="109978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1D08D-7C52-0A16-4499-35CC225FD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E880CDC-B583-A468-98EE-CEF9C2FA9BA4}"/>
              </a:ext>
            </a:extLst>
          </p:cNvPr>
          <p:cNvGrpSpPr/>
          <p:nvPr/>
        </p:nvGrpSpPr>
        <p:grpSpPr>
          <a:xfrm rot="6084499">
            <a:off x="11117115" y="1272329"/>
            <a:ext cx="8145720" cy="7301779"/>
            <a:chOff x="0" y="0"/>
            <a:chExt cx="596778" cy="534949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41C0DC1-9919-157B-9D53-9CC97F165DAD}"/>
                </a:ext>
              </a:extLst>
            </p:cNvPr>
            <p:cNvSpPr/>
            <p:nvPr/>
          </p:nvSpPr>
          <p:spPr>
            <a:xfrm>
              <a:off x="0" y="0"/>
              <a:ext cx="596778" cy="534949"/>
            </a:xfrm>
            <a:custGeom>
              <a:avLst/>
              <a:gdLst/>
              <a:ahLst/>
              <a:cxnLst/>
              <a:rect l="l" t="t" r="r" b="b"/>
              <a:pathLst>
                <a:path w="596778" h="534949">
                  <a:moveTo>
                    <a:pt x="298389" y="0"/>
                  </a:moveTo>
                  <a:cubicBezTo>
                    <a:pt x="133593" y="0"/>
                    <a:pt x="0" y="119752"/>
                    <a:pt x="0" y="267474"/>
                  </a:cubicBezTo>
                  <a:cubicBezTo>
                    <a:pt x="0" y="415197"/>
                    <a:pt x="133593" y="534949"/>
                    <a:pt x="298389" y="534949"/>
                  </a:cubicBezTo>
                  <a:cubicBezTo>
                    <a:pt x="463185" y="534949"/>
                    <a:pt x="596778" y="415197"/>
                    <a:pt x="596778" y="267474"/>
                  </a:cubicBezTo>
                  <a:cubicBezTo>
                    <a:pt x="596778" y="119752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B347524-CD18-4DEA-A87D-92D24BAF7C81}"/>
                </a:ext>
              </a:extLst>
            </p:cNvPr>
            <p:cNvSpPr txBox="1"/>
            <p:nvPr/>
          </p:nvSpPr>
          <p:spPr>
            <a:xfrm>
              <a:off x="55948" y="12051"/>
              <a:ext cx="484882" cy="47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590E0D1D-31CB-7528-9098-B45C390BA71B}"/>
              </a:ext>
            </a:extLst>
          </p:cNvPr>
          <p:cNvSpPr/>
          <p:nvPr/>
        </p:nvSpPr>
        <p:spPr>
          <a:xfrm rot="-423841">
            <a:off x="10663848" y="2026001"/>
            <a:ext cx="7136496" cy="8371256"/>
          </a:xfrm>
          <a:custGeom>
            <a:avLst/>
            <a:gdLst/>
            <a:ahLst/>
            <a:cxnLst/>
            <a:rect l="l" t="t" r="r" b="b"/>
            <a:pathLst>
              <a:path w="7136496" h="8371256">
                <a:moveTo>
                  <a:pt x="0" y="0"/>
                </a:moveTo>
                <a:lnTo>
                  <a:pt x="7136496" y="0"/>
                </a:lnTo>
                <a:lnTo>
                  <a:pt x="7136496" y="8371256"/>
                </a:lnTo>
                <a:lnTo>
                  <a:pt x="0" y="8371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5334FF6-E0A7-483B-1CF1-CF56516FD6A5}"/>
              </a:ext>
            </a:extLst>
          </p:cNvPr>
          <p:cNvSpPr txBox="1"/>
          <p:nvPr/>
        </p:nvSpPr>
        <p:spPr>
          <a:xfrm>
            <a:off x="1066800" y="3390901"/>
            <a:ext cx="10128514" cy="68391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ts val="4870"/>
              </a:lnSpc>
              <a:buFont typeface="Wingdings" panose="05000000000000000000" pitchFamily="2" charset="2"/>
              <a:buChar char="ü"/>
            </a:pPr>
            <a:endParaRPr lang="ro-RO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70"/>
              </a:lnSpc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Înțelegerea particularităților îngrijirii în instituții rezidențiale și rolul echipei interdisciplinare.</a:t>
            </a:r>
            <a:b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Capacitatea de a evalua, planifica și executa intervenții de </a:t>
            </a:r>
            <a:r>
              <a:rPr lang="ro-RO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nursing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adaptate mediului instituțional.</a:t>
            </a:r>
            <a:b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  Respectarea principiilor etice, de confidențialitate și siguranță profesională.</a:t>
            </a:r>
            <a:b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Atitudine empatică, respectuoasă și responsabilă față de persoanele aflate în îngrijire.</a:t>
            </a:r>
            <a:b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Obținerea unui punctaj total de </a:t>
            </a:r>
            <a:r>
              <a:rPr lang="ro-RO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minimum 60%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evaluarea finală (colocviu + evaluare practică).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Bree Serif"/>
                <a:cs typeface="Times New Roman" panose="02020603050405020304" pitchFamily="18" charset="0"/>
                <a:sym typeface="Bree Serif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C3838806-0FEE-4D35-14FA-07C4E5878FE1}"/>
              </a:ext>
            </a:extLst>
          </p:cNvPr>
          <p:cNvSpPr txBox="1"/>
          <p:nvPr/>
        </p:nvSpPr>
        <p:spPr>
          <a:xfrm>
            <a:off x="1550246" y="2333505"/>
            <a:ext cx="8733815" cy="1341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25"/>
              </a:lnSpc>
            </a:pPr>
            <a:r>
              <a:rPr lang="ro-RO" sz="54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STANDARDE MINIME</a:t>
            </a:r>
            <a:endParaRPr lang="en-US" sz="5400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FCE8C13-D332-DD5A-39E6-D0D175DA955E}"/>
              </a:ext>
            </a:extLst>
          </p:cNvPr>
          <p:cNvSpPr/>
          <p:nvPr/>
        </p:nvSpPr>
        <p:spPr>
          <a:xfrm rot="1450738">
            <a:off x="5642638" y="999341"/>
            <a:ext cx="1468915" cy="1239230"/>
          </a:xfrm>
          <a:custGeom>
            <a:avLst/>
            <a:gdLst/>
            <a:ahLst/>
            <a:cxnLst/>
            <a:rect l="l" t="t" r="r" b="b"/>
            <a:pathLst>
              <a:path w="1468915" h="1239230">
                <a:moveTo>
                  <a:pt x="0" y="0"/>
                </a:moveTo>
                <a:lnTo>
                  <a:pt x="1468915" y="0"/>
                </a:lnTo>
                <a:lnTo>
                  <a:pt x="1468915" y="1239230"/>
                </a:lnTo>
                <a:lnTo>
                  <a:pt x="0" y="12392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3EBC34C-DD8E-3EBE-6A74-0155B207FC98}"/>
              </a:ext>
            </a:extLst>
          </p:cNvPr>
          <p:cNvSpPr/>
          <p:nvPr/>
        </p:nvSpPr>
        <p:spPr>
          <a:xfrm rot="-3947827" flipH="1">
            <a:off x="10316985" y="52245"/>
            <a:ext cx="2900694" cy="3085845"/>
          </a:xfrm>
          <a:custGeom>
            <a:avLst/>
            <a:gdLst/>
            <a:ahLst/>
            <a:cxnLst/>
            <a:rect l="l" t="t" r="r" b="b"/>
            <a:pathLst>
              <a:path w="2900694" h="3085845">
                <a:moveTo>
                  <a:pt x="2900694" y="0"/>
                </a:moveTo>
                <a:lnTo>
                  <a:pt x="0" y="0"/>
                </a:lnTo>
                <a:lnTo>
                  <a:pt x="0" y="3085845"/>
                </a:lnTo>
                <a:lnTo>
                  <a:pt x="2900694" y="3085845"/>
                </a:lnTo>
                <a:lnTo>
                  <a:pt x="290069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77897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499030" y="2527360"/>
            <a:ext cx="11289940" cy="2749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6"/>
              </a:lnSpc>
            </a:pPr>
            <a:r>
              <a:rPr lang="ro-RO" sz="96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VĂ MULTUMESC!</a:t>
            </a:r>
            <a:endParaRPr lang="en-US" sz="9600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sp>
        <p:nvSpPr>
          <p:cNvPr id="3" name="Freeform 3"/>
          <p:cNvSpPr/>
          <p:nvPr/>
        </p:nvSpPr>
        <p:spPr>
          <a:xfrm rot="1450738">
            <a:off x="8061800" y="1084257"/>
            <a:ext cx="2177972" cy="1837417"/>
          </a:xfrm>
          <a:custGeom>
            <a:avLst/>
            <a:gdLst/>
            <a:ahLst/>
            <a:cxnLst/>
            <a:rect l="l" t="t" r="r" b="b"/>
            <a:pathLst>
              <a:path w="2177972" h="1837417">
                <a:moveTo>
                  <a:pt x="0" y="0"/>
                </a:moveTo>
                <a:lnTo>
                  <a:pt x="2177972" y="0"/>
                </a:lnTo>
                <a:lnTo>
                  <a:pt x="2177972" y="1837417"/>
                </a:lnTo>
                <a:lnTo>
                  <a:pt x="0" y="18374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113010" y="5854693"/>
            <a:ext cx="3589124" cy="2970000"/>
          </a:xfrm>
          <a:custGeom>
            <a:avLst/>
            <a:gdLst/>
            <a:ahLst/>
            <a:cxnLst/>
            <a:rect l="l" t="t" r="r" b="b"/>
            <a:pathLst>
              <a:path w="3589124" h="2970000">
                <a:moveTo>
                  <a:pt x="0" y="0"/>
                </a:moveTo>
                <a:lnTo>
                  <a:pt x="3589124" y="0"/>
                </a:lnTo>
                <a:lnTo>
                  <a:pt x="3589124" y="2970000"/>
                </a:lnTo>
                <a:lnTo>
                  <a:pt x="0" y="297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-8685176">
            <a:off x="-3044160" y="5376468"/>
            <a:ext cx="8145720" cy="7301779"/>
            <a:chOff x="0" y="0"/>
            <a:chExt cx="596778" cy="5349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6778" cy="534949"/>
            </a:xfrm>
            <a:custGeom>
              <a:avLst/>
              <a:gdLst/>
              <a:ahLst/>
              <a:cxnLst/>
              <a:rect l="l" t="t" r="r" b="b"/>
              <a:pathLst>
                <a:path w="596778" h="534949">
                  <a:moveTo>
                    <a:pt x="298389" y="0"/>
                  </a:moveTo>
                  <a:cubicBezTo>
                    <a:pt x="133593" y="0"/>
                    <a:pt x="0" y="119752"/>
                    <a:pt x="0" y="267474"/>
                  </a:cubicBezTo>
                  <a:cubicBezTo>
                    <a:pt x="0" y="415197"/>
                    <a:pt x="133593" y="534949"/>
                    <a:pt x="298389" y="534949"/>
                  </a:cubicBezTo>
                  <a:cubicBezTo>
                    <a:pt x="463185" y="534949"/>
                    <a:pt x="596778" y="415197"/>
                    <a:pt x="596778" y="267474"/>
                  </a:cubicBezTo>
                  <a:cubicBezTo>
                    <a:pt x="596778" y="119752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55948" y="12051"/>
              <a:ext cx="484882" cy="47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3169289">
            <a:off x="13186440" y="-3237784"/>
            <a:ext cx="8145720" cy="7301779"/>
            <a:chOff x="0" y="0"/>
            <a:chExt cx="596778" cy="53494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96778" cy="534949"/>
            </a:xfrm>
            <a:custGeom>
              <a:avLst/>
              <a:gdLst/>
              <a:ahLst/>
              <a:cxnLst/>
              <a:rect l="l" t="t" r="r" b="b"/>
              <a:pathLst>
                <a:path w="596778" h="534949">
                  <a:moveTo>
                    <a:pt x="298389" y="0"/>
                  </a:moveTo>
                  <a:cubicBezTo>
                    <a:pt x="133593" y="0"/>
                    <a:pt x="0" y="119752"/>
                    <a:pt x="0" y="267474"/>
                  </a:cubicBezTo>
                  <a:cubicBezTo>
                    <a:pt x="0" y="415197"/>
                    <a:pt x="133593" y="534949"/>
                    <a:pt x="298389" y="534949"/>
                  </a:cubicBezTo>
                  <a:cubicBezTo>
                    <a:pt x="463185" y="534949"/>
                    <a:pt x="596778" y="415197"/>
                    <a:pt x="596778" y="267474"/>
                  </a:cubicBezTo>
                  <a:cubicBezTo>
                    <a:pt x="596778" y="119752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55948" y="12051"/>
              <a:ext cx="484882" cy="47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718593">
            <a:off x="10651400" y="1314635"/>
            <a:ext cx="10138098" cy="11761501"/>
            <a:chOff x="0" y="0"/>
            <a:chExt cx="596778" cy="692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914645">
            <a:off x="12547367" y="266067"/>
            <a:ext cx="3137849" cy="2416143"/>
          </a:xfrm>
          <a:custGeom>
            <a:avLst/>
            <a:gdLst/>
            <a:ahLst/>
            <a:cxnLst/>
            <a:rect l="l" t="t" r="r" b="b"/>
            <a:pathLst>
              <a:path w="3137849" h="2416143">
                <a:moveTo>
                  <a:pt x="0" y="0"/>
                </a:moveTo>
                <a:lnTo>
                  <a:pt x="3137849" y="0"/>
                </a:lnTo>
                <a:lnTo>
                  <a:pt x="3137849" y="2416144"/>
                </a:lnTo>
                <a:lnTo>
                  <a:pt x="0" y="24161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515588">
            <a:off x="11829043" y="2767083"/>
            <a:ext cx="6198434" cy="8669138"/>
          </a:xfrm>
          <a:custGeom>
            <a:avLst/>
            <a:gdLst/>
            <a:ahLst/>
            <a:cxnLst/>
            <a:rect l="l" t="t" r="r" b="b"/>
            <a:pathLst>
              <a:path w="6198434" h="8669138">
                <a:moveTo>
                  <a:pt x="0" y="0"/>
                </a:moveTo>
                <a:lnTo>
                  <a:pt x="6198433" y="0"/>
                </a:lnTo>
                <a:lnTo>
                  <a:pt x="6198433" y="8669138"/>
                </a:lnTo>
                <a:lnTo>
                  <a:pt x="0" y="86691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195315">
            <a:off x="9921399" y="3332550"/>
            <a:ext cx="3421418" cy="2831223"/>
          </a:xfrm>
          <a:custGeom>
            <a:avLst/>
            <a:gdLst/>
            <a:ahLst/>
            <a:cxnLst/>
            <a:rect l="l" t="t" r="r" b="b"/>
            <a:pathLst>
              <a:path w="3421418" h="2831223">
                <a:moveTo>
                  <a:pt x="0" y="0"/>
                </a:moveTo>
                <a:lnTo>
                  <a:pt x="3421417" y="0"/>
                </a:lnTo>
                <a:lnTo>
                  <a:pt x="3421417" y="2831223"/>
                </a:lnTo>
                <a:lnTo>
                  <a:pt x="0" y="28312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4558628">
            <a:off x="9589153" y="6719637"/>
            <a:ext cx="2763569" cy="2746296"/>
          </a:xfrm>
          <a:custGeom>
            <a:avLst/>
            <a:gdLst/>
            <a:ahLst/>
            <a:cxnLst/>
            <a:rect l="l" t="t" r="r" b="b"/>
            <a:pathLst>
              <a:path w="2763569" h="2746296">
                <a:moveTo>
                  <a:pt x="0" y="0"/>
                </a:moveTo>
                <a:lnTo>
                  <a:pt x="2763569" y="0"/>
                </a:lnTo>
                <a:lnTo>
                  <a:pt x="2763569" y="2746296"/>
                </a:lnTo>
                <a:lnTo>
                  <a:pt x="0" y="274629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48634" y="4582559"/>
            <a:ext cx="524553" cy="524553"/>
          </a:xfrm>
          <a:custGeom>
            <a:avLst/>
            <a:gdLst/>
            <a:ahLst/>
            <a:cxnLst/>
            <a:rect l="l" t="t" r="r" b="b"/>
            <a:pathLst>
              <a:path w="524553" h="524553">
                <a:moveTo>
                  <a:pt x="0" y="0"/>
                </a:moveTo>
                <a:lnTo>
                  <a:pt x="524553" y="0"/>
                </a:lnTo>
                <a:lnTo>
                  <a:pt x="524553" y="524553"/>
                </a:lnTo>
                <a:lnTo>
                  <a:pt x="0" y="5245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48634" y="5328173"/>
            <a:ext cx="524553" cy="524553"/>
          </a:xfrm>
          <a:custGeom>
            <a:avLst/>
            <a:gdLst/>
            <a:ahLst/>
            <a:cxnLst/>
            <a:rect l="l" t="t" r="r" b="b"/>
            <a:pathLst>
              <a:path w="524553" h="524553">
                <a:moveTo>
                  <a:pt x="0" y="0"/>
                </a:moveTo>
                <a:lnTo>
                  <a:pt x="524553" y="0"/>
                </a:lnTo>
                <a:lnTo>
                  <a:pt x="524553" y="524553"/>
                </a:lnTo>
                <a:lnTo>
                  <a:pt x="0" y="5245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48634" y="6074860"/>
            <a:ext cx="524553" cy="524553"/>
          </a:xfrm>
          <a:custGeom>
            <a:avLst/>
            <a:gdLst/>
            <a:ahLst/>
            <a:cxnLst/>
            <a:rect l="l" t="t" r="r" b="b"/>
            <a:pathLst>
              <a:path w="524553" h="524553">
                <a:moveTo>
                  <a:pt x="0" y="0"/>
                </a:moveTo>
                <a:lnTo>
                  <a:pt x="524553" y="0"/>
                </a:lnTo>
                <a:lnTo>
                  <a:pt x="524553" y="524552"/>
                </a:lnTo>
                <a:lnTo>
                  <a:pt x="0" y="52455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48634" y="6821546"/>
            <a:ext cx="524553" cy="524553"/>
          </a:xfrm>
          <a:custGeom>
            <a:avLst/>
            <a:gdLst/>
            <a:ahLst/>
            <a:cxnLst/>
            <a:rect l="l" t="t" r="r" b="b"/>
            <a:pathLst>
              <a:path w="524553" h="524553">
                <a:moveTo>
                  <a:pt x="0" y="0"/>
                </a:moveTo>
                <a:lnTo>
                  <a:pt x="524553" y="0"/>
                </a:lnTo>
                <a:lnTo>
                  <a:pt x="524553" y="524553"/>
                </a:lnTo>
                <a:lnTo>
                  <a:pt x="0" y="5245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48634" y="7568232"/>
            <a:ext cx="524553" cy="524553"/>
          </a:xfrm>
          <a:custGeom>
            <a:avLst/>
            <a:gdLst/>
            <a:ahLst/>
            <a:cxnLst/>
            <a:rect l="l" t="t" r="r" b="b"/>
            <a:pathLst>
              <a:path w="524553" h="524553">
                <a:moveTo>
                  <a:pt x="0" y="0"/>
                </a:moveTo>
                <a:lnTo>
                  <a:pt x="524553" y="0"/>
                </a:lnTo>
                <a:lnTo>
                  <a:pt x="524553" y="524553"/>
                </a:lnTo>
                <a:lnTo>
                  <a:pt x="0" y="5245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 rot="197773">
            <a:off x="8309160" y="-1274944"/>
            <a:ext cx="3867774" cy="386777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915794" y="4520954"/>
            <a:ext cx="7988164" cy="611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07"/>
              </a:lnSpc>
            </a:pPr>
            <a:r>
              <a:rPr lang="ro-RO" sz="32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FACULTATEA DE ASISTENȚĂ MEDICALĂ</a:t>
            </a:r>
            <a:endParaRPr lang="en-US" sz="3200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915794" y="5255076"/>
            <a:ext cx="7988164" cy="651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07"/>
              </a:lnSpc>
            </a:pPr>
            <a:r>
              <a:rPr lang="ro-RO" sz="3791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DEPARTAMENTUL I NURSING</a:t>
            </a:r>
            <a:endParaRPr lang="en-US" sz="3791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915794" y="5987187"/>
            <a:ext cx="7095583" cy="624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07"/>
              </a:lnSpc>
            </a:pPr>
            <a:r>
              <a:rPr lang="ro-RO" sz="36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DOMENIUL DE STUDII – SĂNĂTATE</a:t>
            </a:r>
            <a:endParaRPr lang="en-US" sz="3600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915794" y="6719297"/>
            <a:ext cx="7652491" cy="651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07"/>
              </a:lnSpc>
            </a:pPr>
            <a:r>
              <a:rPr lang="ro-RO" sz="3791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CICLUL DE STUDII – LICENȚĂ</a:t>
            </a:r>
            <a:endParaRPr lang="en-US" sz="3791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915794" y="7440787"/>
            <a:ext cx="5738407" cy="1310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07"/>
              </a:lnSpc>
            </a:pPr>
            <a:r>
              <a:rPr lang="ro-RO" sz="36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CALIFICAREA – ASISTENT MEDICAL GENERALIST</a:t>
            </a:r>
            <a:endParaRPr lang="en-US" sz="3600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23" name="Freeform 23"/>
          <p:cNvSpPr/>
          <p:nvPr/>
        </p:nvSpPr>
        <p:spPr>
          <a:xfrm rot="1564601">
            <a:off x="4761920" y="864975"/>
            <a:ext cx="1486145" cy="1253766"/>
          </a:xfrm>
          <a:custGeom>
            <a:avLst/>
            <a:gdLst/>
            <a:ahLst/>
            <a:cxnLst/>
            <a:rect l="l" t="t" r="r" b="b"/>
            <a:pathLst>
              <a:path w="1486145" h="1253766">
                <a:moveTo>
                  <a:pt x="0" y="0"/>
                </a:moveTo>
                <a:lnTo>
                  <a:pt x="1486145" y="0"/>
                </a:lnTo>
                <a:lnTo>
                  <a:pt x="1486145" y="1253766"/>
                </a:lnTo>
                <a:lnTo>
                  <a:pt x="0" y="125376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pic>
        <p:nvPicPr>
          <p:cNvPr id="24" name="Picture 23" descr="Universitatea de Medicină și Farmacie Victor Babeș | TIMIȘOARA">
            <a:extLst>
              <a:ext uri="{FF2B5EF4-FFF2-40B4-BE49-F238E27FC236}">
                <a16:creationId xmlns:a16="http://schemas.microsoft.com/office/drawing/2014/main" id="{0A505280-E857-F694-3EB1-343217D01E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678" y="2378806"/>
            <a:ext cx="6573322" cy="1625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39687" y="1573340"/>
            <a:ext cx="10138098" cy="11761501"/>
            <a:chOff x="0" y="0"/>
            <a:chExt cx="596778" cy="692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90002">
            <a:off x="-96264" y="2754833"/>
            <a:ext cx="8163167" cy="8441018"/>
          </a:xfrm>
          <a:custGeom>
            <a:avLst/>
            <a:gdLst/>
            <a:ahLst/>
            <a:cxnLst/>
            <a:rect l="l" t="t" r="r" b="b"/>
            <a:pathLst>
              <a:path w="8163167" h="8441018">
                <a:moveTo>
                  <a:pt x="0" y="0"/>
                </a:moveTo>
                <a:lnTo>
                  <a:pt x="8163167" y="0"/>
                </a:lnTo>
                <a:lnTo>
                  <a:pt x="8163167" y="8441018"/>
                </a:lnTo>
                <a:lnTo>
                  <a:pt x="0" y="84410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46203">
            <a:off x="5808591" y="1188786"/>
            <a:ext cx="2688336" cy="4114800"/>
          </a:xfrm>
          <a:custGeom>
            <a:avLst/>
            <a:gdLst/>
            <a:ahLst/>
            <a:cxnLst/>
            <a:rect l="l" t="t" r="r" b="b"/>
            <a:pathLst>
              <a:path w="2688336" h="4114800">
                <a:moveTo>
                  <a:pt x="0" y="0"/>
                </a:moveTo>
                <a:lnTo>
                  <a:pt x="2688336" y="0"/>
                </a:lnTo>
                <a:lnTo>
                  <a:pt x="26883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9551856" y="2379604"/>
            <a:ext cx="7707444" cy="1484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39"/>
              </a:lnSpc>
            </a:pPr>
            <a:r>
              <a:rPr lang="ro-RO" sz="10126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DISCIPLINA</a:t>
            </a:r>
            <a:endParaRPr lang="en-US" sz="10126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grpSp>
        <p:nvGrpSpPr>
          <p:cNvPr id="8" name="Group 8"/>
          <p:cNvGrpSpPr/>
          <p:nvPr/>
        </p:nvGrpSpPr>
        <p:grpSpPr>
          <a:xfrm rot="524888">
            <a:off x="15798269" y="-1674668"/>
            <a:ext cx="3867774" cy="386777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rot="2185451">
            <a:off x="8187595" y="303497"/>
            <a:ext cx="2728521" cy="2902682"/>
          </a:xfrm>
          <a:custGeom>
            <a:avLst/>
            <a:gdLst/>
            <a:ahLst/>
            <a:cxnLst/>
            <a:rect l="l" t="t" r="r" b="b"/>
            <a:pathLst>
              <a:path w="2728521" h="2902682">
                <a:moveTo>
                  <a:pt x="0" y="0"/>
                </a:moveTo>
                <a:lnTo>
                  <a:pt x="2728522" y="0"/>
                </a:lnTo>
                <a:lnTo>
                  <a:pt x="2728522" y="2902682"/>
                </a:lnTo>
                <a:lnTo>
                  <a:pt x="0" y="2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9409691" y="4024784"/>
            <a:ext cx="7707444" cy="2716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7"/>
              </a:lnSpc>
            </a:pPr>
            <a:r>
              <a:rPr lang="ro-RO" sz="3062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TIP – OPȚIONALĂ</a:t>
            </a:r>
          </a:p>
          <a:p>
            <a:pPr algn="ctr">
              <a:lnSpc>
                <a:spcPts val="4287"/>
              </a:lnSpc>
            </a:pPr>
            <a:r>
              <a:rPr lang="ro-RO" sz="3062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EVALUARE – EXAMEN</a:t>
            </a:r>
          </a:p>
          <a:p>
            <a:pPr algn="ctr">
              <a:lnSpc>
                <a:spcPts val="4287"/>
              </a:lnSpc>
            </a:pPr>
            <a:r>
              <a:rPr lang="ro-RO" sz="3062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CREDITE – 2</a:t>
            </a:r>
          </a:p>
          <a:p>
            <a:pPr algn="ctr">
              <a:lnSpc>
                <a:spcPts val="4287"/>
              </a:lnSpc>
            </a:pPr>
            <a:r>
              <a:rPr lang="ro-RO" sz="3062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SEMESTRUL – II</a:t>
            </a:r>
          </a:p>
          <a:p>
            <a:pPr algn="ctr">
              <a:lnSpc>
                <a:spcPts val="4287"/>
              </a:lnSpc>
            </a:pPr>
            <a:r>
              <a:rPr lang="ro-RO" sz="3062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ANUL DE STUDIU - III</a:t>
            </a:r>
            <a:endParaRPr lang="en-US" sz="3062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3" name="Freeform 13"/>
          <p:cNvSpPr/>
          <p:nvPr/>
        </p:nvSpPr>
        <p:spPr>
          <a:xfrm rot="1564601">
            <a:off x="12670102" y="1085509"/>
            <a:ext cx="1470951" cy="1240948"/>
          </a:xfrm>
          <a:custGeom>
            <a:avLst/>
            <a:gdLst/>
            <a:ahLst/>
            <a:cxnLst/>
            <a:rect l="l" t="t" r="r" b="b"/>
            <a:pathLst>
              <a:path w="1470951" h="1240948">
                <a:moveTo>
                  <a:pt x="0" y="0"/>
                </a:moveTo>
                <a:lnTo>
                  <a:pt x="1470952" y="0"/>
                </a:lnTo>
                <a:lnTo>
                  <a:pt x="1470952" y="1240948"/>
                </a:lnTo>
                <a:lnTo>
                  <a:pt x="0" y="12409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152462">
            <a:off x="13619391" y="3642540"/>
            <a:ext cx="8063290" cy="9354456"/>
            <a:chOff x="0" y="0"/>
            <a:chExt cx="596778" cy="692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355151" y="4112402"/>
            <a:ext cx="7966778" cy="476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22"/>
              </a:lnSpc>
            </a:pPr>
            <a:endParaRPr lang="en-US" sz="2873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6" name="Group 6"/>
          <p:cNvGrpSpPr/>
          <p:nvPr/>
        </p:nvGrpSpPr>
        <p:grpSpPr>
          <a:xfrm rot="-1144776">
            <a:off x="-3002945" y="3642540"/>
            <a:ext cx="8063290" cy="9354456"/>
            <a:chOff x="0" y="0"/>
            <a:chExt cx="596778" cy="6923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14782">
            <a:off x="-31279" y="3034402"/>
            <a:ext cx="4458866" cy="7788413"/>
          </a:xfrm>
          <a:custGeom>
            <a:avLst/>
            <a:gdLst/>
            <a:ahLst/>
            <a:cxnLst/>
            <a:rect l="l" t="t" r="r" b="b"/>
            <a:pathLst>
              <a:path w="4458866" h="7788413">
                <a:moveTo>
                  <a:pt x="0" y="0"/>
                </a:moveTo>
                <a:lnTo>
                  <a:pt x="4458866" y="0"/>
                </a:lnTo>
                <a:lnTo>
                  <a:pt x="4458866" y="7788413"/>
                </a:lnTo>
                <a:lnTo>
                  <a:pt x="0" y="77884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694268" y="2218974"/>
            <a:ext cx="7106653" cy="153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14"/>
              </a:lnSpc>
            </a:pPr>
            <a:r>
              <a:rPr lang="ro-RO" sz="66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ECHIPA DIDACTICĂ</a:t>
            </a:r>
            <a:endParaRPr lang="en-US" sz="6600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2700671" y="1191276"/>
            <a:ext cx="2622318" cy="2169968"/>
          </a:xfrm>
          <a:custGeom>
            <a:avLst/>
            <a:gdLst/>
            <a:ahLst/>
            <a:cxnLst/>
            <a:rect l="l" t="t" r="r" b="b"/>
            <a:pathLst>
              <a:path w="2622318" h="2169968">
                <a:moveTo>
                  <a:pt x="0" y="0"/>
                </a:moveTo>
                <a:lnTo>
                  <a:pt x="2622318" y="0"/>
                </a:lnTo>
                <a:lnTo>
                  <a:pt x="2622318" y="2169968"/>
                </a:lnTo>
                <a:lnTo>
                  <a:pt x="0" y="21699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071950" y="1191276"/>
            <a:ext cx="2622318" cy="2169968"/>
          </a:xfrm>
          <a:custGeom>
            <a:avLst/>
            <a:gdLst/>
            <a:ahLst/>
            <a:cxnLst/>
            <a:rect l="l" t="t" r="r" b="b"/>
            <a:pathLst>
              <a:path w="2622318" h="2169968">
                <a:moveTo>
                  <a:pt x="0" y="0"/>
                </a:moveTo>
                <a:lnTo>
                  <a:pt x="2622318" y="0"/>
                </a:lnTo>
                <a:lnTo>
                  <a:pt x="2622318" y="2169968"/>
                </a:lnTo>
                <a:lnTo>
                  <a:pt x="0" y="21699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-965176" y="-1122392"/>
            <a:ext cx="3867774" cy="386777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5494439" y="-1122392"/>
            <a:ext cx="3867774" cy="3867774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 rot="-1373955" flipH="1">
            <a:off x="14325856" y="2425120"/>
            <a:ext cx="5352750" cy="9309131"/>
          </a:xfrm>
          <a:custGeom>
            <a:avLst/>
            <a:gdLst/>
            <a:ahLst/>
            <a:cxnLst/>
            <a:rect l="l" t="t" r="r" b="b"/>
            <a:pathLst>
              <a:path w="5352750" h="9309131">
                <a:moveTo>
                  <a:pt x="5352750" y="0"/>
                </a:moveTo>
                <a:lnTo>
                  <a:pt x="0" y="0"/>
                </a:lnTo>
                <a:lnTo>
                  <a:pt x="0" y="9309130"/>
                </a:lnTo>
                <a:lnTo>
                  <a:pt x="5352750" y="9309130"/>
                </a:lnTo>
                <a:lnTo>
                  <a:pt x="535275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1469761">
            <a:off x="8482606" y="1070593"/>
            <a:ext cx="1529977" cy="1290744"/>
          </a:xfrm>
          <a:custGeom>
            <a:avLst/>
            <a:gdLst/>
            <a:ahLst/>
            <a:cxnLst/>
            <a:rect l="l" t="t" r="r" b="b"/>
            <a:pathLst>
              <a:path w="1529977" h="1290744">
                <a:moveTo>
                  <a:pt x="0" y="0"/>
                </a:moveTo>
                <a:lnTo>
                  <a:pt x="1529977" y="0"/>
                </a:lnTo>
                <a:lnTo>
                  <a:pt x="1529977" y="1290744"/>
                </a:lnTo>
                <a:lnTo>
                  <a:pt x="0" y="12907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046232-3A69-5A90-6A2E-222E97C1CE2A}"/>
              </a:ext>
            </a:extLst>
          </p:cNvPr>
          <p:cNvSpPr txBox="1"/>
          <p:nvPr/>
        </p:nvSpPr>
        <p:spPr>
          <a:xfrm>
            <a:off x="5355151" y="4175696"/>
            <a:ext cx="805604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TITULARUL ACTIVITĂȚII DE CURS</a:t>
            </a:r>
          </a:p>
          <a:p>
            <a:pPr marL="285750" indent="-285750">
              <a:buFontTx/>
              <a:buChar char="-"/>
            </a:pPr>
            <a:r>
              <a:rPr lang="ro-RO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Conf. Univ. Dr. Gherman Adelina</a:t>
            </a:r>
          </a:p>
          <a:p>
            <a:r>
              <a:rPr lang="ro-RO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TITULARII ACTIVITĂȚII DE LABORATOR</a:t>
            </a:r>
            <a:endParaRPr lang="ro-RO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Asist. Univ. Bălașa-</a:t>
            </a:r>
            <a:r>
              <a:rPr lang="ro-RO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Vîrzob</a:t>
            </a: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Claudia Raluca</a:t>
            </a:r>
            <a:endParaRPr lang="en-GB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Asist. Univ. </a:t>
            </a:r>
            <a:r>
              <a:rPr lang="ro-RO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Budu</a:t>
            </a: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Oana </a:t>
            </a:r>
            <a:endParaRPr lang="en-GB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Asist. Univ. </a:t>
            </a:r>
            <a:r>
              <a:rPr lang="ro-RO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Selefon</a:t>
            </a: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Monica</a:t>
            </a:r>
            <a:endParaRPr lang="en-GB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Asist. Univ. </a:t>
            </a:r>
            <a:r>
              <a:rPr lang="ro-RO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Fizedean</a:t>
            </a:r>
            <a:r>
              <a:rPr lang="ro-RO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Camelia</a:t>
            </a:r>
          </a:p>
          <a:p>
            <a:pPr>
              <a:buNone/>
            </a:pPr>
            <a:r>
              <a:rPr lang="ro-RO" sz="3200" b="1" dirty="0">
                <a:latin typeface="Times New Roman" panose="02020603050405020304" pitchFamily="18" charset="0"/>
              </a:rPr>
              <a:t>Asist. Univ. Varga </a:t>
            </a:r>
            <a:r>
              <a:rPr lang="ro-RO" sz="3200" b="1" dirty="0" err="1">
                <a:latin typeface="Times New Roman" panose="02020603050405020304" pitchFamily="18" charset="0"/>
              </a:rPr>
              <a:t>Norberth</a:t>
            </a:r>
            <a:endParaRPr lang="en-GB" sz="3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99923">
            <a:off x="10175441" y="627163"/>
            <a:ext cx="10138098" cy="11761501"/>
            <a:chOff x="0" y="0"/>
            <a:chExt cx="596778" cy="6923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10563051" y="1028700"/>
            <a:ext cx="9174275" cy="9594013"/>
          </a:xfrm>
          <a:custGeom>
            <a:avLst/>
            <a:gdLst/>
            <a:ahLst/>
            <a:cxnLst/>
            <a:rect l="l" t="t" r="r" b="b"/>
            <a:pathLst>
              <a:path w="9174275" h="9594013">
                <a:moveTo>
                  <a:pt x="9174276" y="0"/>
                </a:moveTo>
                <a:lnTo>
                  <a:pt x="0" y="0"/>
                </a:lnTo>
                <a:lnTo>
                  <a:pt x="0" y="9594013"/>
                </a:lnTo>
                <a:lnTo>
                  <a:pt x="9174276" y="9594013"/>
                </a:lnTo>
                <a:lnTo>
                  <a:pt x="9174276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796358" y="2608540"/>
            <a:ext cx="7106653" cy="803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00"/>
              </a:lnSpc>
            </a:pPr>
            <a:r>
              <a:rPr lang="ro-RO" sz="54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Obiectiv general</a:t>
            </a:r>
            <a:endParaRPr lang="en-US" sz="5400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-905187" y="-1565373"/>
            <a:ext cx="3867774" cy="38677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544290">
            <a:off x="11899646" y="691710"/>
            <a:ext cx="1785183" cy="3221382"/>
          </a:xfrm>
          <a:custGeom>
            <a:avLst/>
            <a:gdLst/>
            <a:ahLst/>
            <a:cxnLst/>
            <a:rect l="l" t="t" r="r" b="b"/>
            <a:pathLst>
              <a:path w="1785183" h="3221382">
                <a:moveTo>
                  <a:pt x="0" y="0"/>
                </a:moveTo>
                <a:lnTo>
                  <a:pt x="1785183" y="0"/>
                </a:lnTo>
                <a:lnTo>
                  <a:pt x="1785183" y="3221382"/>
                </a:lnTo>
                <a:lnTo>
                  <a:pt x="0" y="32213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4832213">
            <a:off x="9114965" y="3178762"/>
            <a:ext cx="3104162" cy="1916820"/>
          </a:xfrm>
          <a:custGeom>
            <a:avLst/>
            <a:gdLst/>
            <a:ahLst/>
            <a:cxnLst/>
            <a:rect l="l" t="t" r="r" b="b"/>
            <a:pathLst>
              <a:path w="3104162" h="1916820">
                <a:moveTo>
                  <a:pt x="0" y="0"/>
                </a:moveTo>
                <a:lnTo>
                  <a:pt x="3104162" y="0"/>
                </a:lnTo>
                <a:lnTo>
                  <a:pt x="3104162" y="1916820"/>
                </a:lnTo>
                <a:lnTo>
                  <a:pt x="0" y="19168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8700" y="4499137"/>
            <a:ext cx="8803382" cy="54233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4800" b="1" dirty="0" err="1"/>
              <a:t>Formarea</a:t>
            </a:r>
            <a:r>
              <a:rPr lang="en-GB" sz="4800" b="1" dirty="0"/>
              <a:t> </a:t>
            </a:r>
            <a:r>
              <a:rPr lang="en-GB" sz="4800" b="1" dirty="0" err="1"/>
              <a:t>competențelor</a:t>
            </a:r>
            <a:r>
              <a:rPr lang="en-GB" sz="4800" b="1" dirty="0"/>
              <a:t> </a:t>
            </a:r>
            <a:r>
              <a:rPr lang="en-GB" sz="4800" b="1" dirty="0" err="1"/>
              <a:t>profesionale</a:t>
            </a:r>
            <a:r>
              <a:rPr lang="en-GB" sz="4800" b="1" dirty="0"/>
              <a:t> și </a:t>
            </a:r>
            <a:r>
              <a:rPr lang="en-GB" sz="4800" b="1" dirty="0" err="1"/>
              <a:t>etice</a:t>
            </a:r>
            <a:r>
              <a:rPr lang="en-GB" sz="4800" b="1" dirty="0"/>
              <a:t> pentru </a:t>
            </a:r>
            <a:r>
              <a:rPr lang="en-GB" sz="4800" b="1" dirty="0" err="1"/>
              <a:t>îngrijirea</a:t>
            </a:r>
            <a:r>
              <a:rPr lang="en-GB" sz="4800" b="1" dirty="0"/>
              <a:t> </a:t>
            </a:r>
            <a:r>
              <a:rPr lang="en-GB" sz="4800" b="1" dirty="0" err="1"/>
              <a:t>persoanelor</a:t>
            </a:r>
            <a:r>
              <a:rPr lang="en-GB" sz="4800" b="1" dirty="0"/>
              <a:t> </a:t>
            </a:r>
            <a:r>
              <a:rPr lang="en-GB" sz="4800" b="1" dirty="0" err="1"/>
              <a:t>instituționalizate</a:t>
            </a:r>
            <a:r>
              <a:rPr lang="en-GB" sz="4800" b="1" dirty="0"/>
              <a:t>, în </a:t>
            </a:r>
            <a:r>
              <a:rPr lang="en-GB" sz="4800" b="1" dirty="0" err="1"/>
              <a:t>condiții</a:t>
            </a:r>
            <a:r>
              <a:rPr lang="en-GB" sz="4800" b="1" dirty="0"/>
              <a:t> de </a:t>
            </a:r>
            <a:r>
              <a:rPr lang="en-GB" sz="4800" b="1" dirty="0" err="1"/>
              <a:t>siguranță</a:t>
            </a:r>
            <a:r>
              <a:rPr lang="en-GB" sz="4800" b="1" dirty="0"/>
              <a:t> și respect</a:t>
            </a:r>
            <a:r>
              <a:rPr lang="en-US" sz="4800" b="1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.</a:t>
            </a:r>
          </a:p>
        </p:txBody>
      </p:sp>
      <p:sp>
        <p:nvSpPr>
          <p:cNvPr id="13" name="Freeform 13"/>
          <p:cNvSpPr/>
          <p:nvPr/>
        </p:nvSpPr>
        <p:spPr>
          <a:xfrm rot="-3569339" flipH="1">
            <a:off x="8077589" y="52121"/>
            <a:ext cx="2777816" cy="2955123"/>
          </a:xfrm>
          <a:custGeom>
            <a:avLst/>
            <a:gdLst/>
            <a:ahLst/>
            <a:cxnLst/>
            <a:rect l="l" t="t" r="r" b="b"/>
            <a:pathLst>
              <a:path w="2777816" h="2955123">
                <a:moveTo>
                  <a:pt x="2777816" y="0"/>
                </a:moveTo>
                <a:lnTo>
                  <a:pt x="0" y="0"/>
                </a:lnTo>
                <a:lnTo>
                  <a:pt x="0" y="2955123"/>
                </a:lnTo>
                <a:lnTo>
                  <a:pt x="2777816" y="2955123"/>
                </a:lnTo>
                <a:lnTo>
                  <a:pt x="277781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1564601">
            <a:off x="4519323" y="1322397"/>
            <a:ext cx="1660724" cy="1401047"/>
          </a:xfrm>
          <a:custGeom>
            <a:avLst/>
            <a:gdLst/>
            <a:ahLst/>
            <a:cxnLst/>
            <a:rect l="l" t="t" r="r" b="b"/>
            <a:pathLst>
              <a:path w="1660724" h="1401047">
                <a:moveTo>
                  <a:pt x="0" y="0"/>
                </a:moveTo>
                <a:lnTo>
                  <a:pt x="1660724" y="0"/>
                </a:lnTo>
                <a:lnTo>
                  <a:pt x="1660724" y="1401047"/>
                </a:lnTo>
                <a:lnTo>
                  <a:pt x="0" y="140104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051422" y="7852772"/>
            <a:ext cx="3867774" cy="38677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1068148">
            <a:off x="10466513" y="-3243041"/>
            <a:ext cx="10138098" cy="11761501"/>
            <a:chOff x="0" y="0"/>
            <a:chExt cx="596778" cy="6923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614584" flipH="1">
            <a:off x="11266427" y="253942"/>
            <a:ext cx="8037445" cy="10370896"/>
          </a:xfrm>
          <a:custGeom>
            <a:avLst/>
            <a:gdLst/>
            <a:ahLst/>
            <a:cxnLst/>
            <a:rect l="l" t="t" r="r" b="b"/>
            <a:pathLst>
              <a:path w="8037445" h="10370896">
                <a:moveTo>
                  <a:pt x="8037445" y="0"/>
                </a:moveTo>
                <a:lnTo>
                  <a:pt x="0" y="0"/>
                </a:lnTo>
                <a:lnTo>
                  <a:pt x="0" y="10370897"/>
                </a:lnTo>
                <a:lnTo>
                  <a:pt x="8037445" y="10370897"/>
                </a:lnTo>
                <a:lnTo>
                  <a:pt x="803744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1600126">
            <a:off x="9721852" y="6423043"/>
            <a:ext cx="3174146" cy="3739789"/>
          </a:xfrm>
          <a:custGeom>
            <a:avLst/>
            <a:gdLst/>
            <a:ahLst/>
            <a:cxnLst/>
            <a:rect l="l" t="t" r="r" b="b"/>
            <a:pathLst>
              <a:path w="3174146" h="3739789">
                <a:moveTo>
                  <a:pt x="0" y="0"/>
                </a:moveTo>
                <a:lnTo>
                  <a:pt x="3174146" y="0"/>
                </a:lnTo>
                <a:lnTo>
                  <a:pt x="3174146" y="3739790"/>
                </a:lnTo>
                <a:lnTo>
                  <a:pt x="0" y="37397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28700" y="4194918"/>
            <a:ext cx="8881060" cy="3589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 algn="ctr">
              <a:lnSpc>
                <a:spcPct val="150000"/>
              </a:lnSpc>
              <a:buFontTx/>
              <a:buChar char="-"/>
            </a:pPr>
            <a:r>
              <a:rPr lang="ro-RO" sz="40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Evaluarea nevoilor pacienților</a:t>
            </a:r>
          </a:p>
          <a:p>
            <a:pPr marL="457200" indent="-457200" algn="ctr">
              <a:lnSpc>
                <a:spcPct val="150000"/>
              </a:lnSpc>
              <a:buFontTx/>
              <a:buChar char="-"/>
            </a:pPr>
            <a:r>
              <a:rPr lang="ro-RO" sz="40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Aplicarea procesului de </a:t>
            </a:r>
            <a:r>
              <a:rPr lang="ro-RO" sz="4000" dirty="0" err="1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nursing</a:t>
            </a:r>
            <a:endParaRPr lang="ro-RO" sz="4000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  <a:p>
            <a:pPr marL="457200" indent="-457200" algn="ctr">
              <a:lnSpc>
                <a:spcPct val="150000"/>
              </a:lnSpc>
              <a:buFontTx/>
              <a:buChar char="-"/>
            </a:pPr>
            <a:r>
              <a:rPr lang="ro-RO" sz="40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Colaborare interdisciplinară</a:t>
            </a:r>
          </a:p>
          <a:p>
            <a:pPr marL="457200" indent="-457200" algn="ctr">
              <a:lnSpc>
                <a:spcPct val="150000"/>
              </a:lnSpc>
              <a:buFontTx/>
              <a:buChar char="-"/>
            </a:pPr>
            <a:r>
              <a:rPr lang="ro-RO" sz="4000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Promovarea incluziunii</a:t>
            </a:r>
            <a:endParaRPr lang="en-US" sz="4000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8700" y="2444227"/>
            <a:ext cx="9091801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o-RO" sz="48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Obiective specifice</a:t>
            </a:r>
            <a:endParaRPr lang="en-US" sz="4800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sp>
        <p:nvSpPr>
          <p:cNvPr id="12" name="Freeform 12"/>
          <p:cNvSpPr/>
          <p:nvPr/>
        </p:nvSpPr>
        <p:spPr>
          <a:xfrm rot="3042753">
            <a:off x="250739" y="-188436"/>
            <a:ext cx="3185767" cy="3389114"/>
          </a:xfrm>
          <a:custGeom>
            <a:avLst/>
            <a:gdLst/>
            <a:ahLst/>
            <a:cxnLst/>
            <a:rect l="l" t="t" r="r" b="b"/>
            <a:pathLst>
              <a:path w="3185767" h="3389114">
                <a:moveTo>
                  <a:pt x="0" y="0"/>
                </a:moveTo>
                <a:lnTo>
                  <a:pt x="3185767" y="0"/>
                </a:lnTo>
                <a:lnTo>
                  <a:pt x="3185767" y="3389114"/>
                </a:lnTo>
                <a:lnTo>
                  <a:pt x="0" y="33891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0866" y="4413284"/>
            <a:ext cx="9708534" cy="7218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GB" sz="3600" b="1" u="sng" dirty="0" err="1">
                <a:solidFill>
                  <a:schemeClr val="tx2"/>
                </a:solidFill>
              </a:rPr>
              <a:t>Competențe</a:t>
            </a:r>
            <a:r>
              <a:rPr lang="en-GB" sz="3600" b="1" u="sng" dirty="0">
                <a:solidFill>
                  <a:schemeClr val="tx2"/>
                </a:solidFill>
              </a:rPr>
              <a:t> </a:t>
            </a:r>
            <a:r>
              <a:rPr lang="en-GB" sz="3600" b="1" u="sng" dirty="0" err="1">
                <a:solidFill>
                  <a:schemeClr val="tx2"/>
                </a:solidFill>
              </a:rPr>
              <a:t>profesionale</a:t>
            </a:r>
            <a:endParaRPr lang="en-GB" sz="3600" b="1" u="sng" dirty="0">
              <a:solidFill>
                <a:schemeClr val="tx2"/>
              </a:solidFill>
            </a:endParaRP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identificarea</a:t>
            </a:r>
            <a:r>
              <a:rPr lang="en-GB" sz="3600" b="1" dirty="0"/>
              <a:t> </a:t>
            </a:r>
            <a:r>
              <a:rPr lang="en-GB" sz="3600" b="1" dirty="0" err="1"/>
              <a:t>nevoilor</a:t>
            </a:r>
            <a:r>
              <a:rPr lang="en-GB" sz="3600" b="1" dirty="0"/>
              <a:t> </a:t>
            </a:r>
            <a:r>
              <a:rPr lang="en-GB" sz="3600" b="1" dirty="0" err="1"/>
              <a:t>complexe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intervenții</a:t>
            </a:r>
            <a:r>
              <a:rPr lang="en-GB" sz="3600" b="1" dirty="0"/>
              <a:t> </a:t>
            </a:r>
            <a:r>
              <a:rPr lang="en-GB" sz="3600" b="1" dirty="0" err="1"/>
              <a:t>individualizate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prevenirea</a:t>
            </a:r>
            <a:r>
              <a:rPr lang="en-GB" sz="3600" b="1" dirty="0"/>
              <a:t> </a:t>
            </a:r>
            <a:r>
              <a:rPr lang="en-GB" sz="3600" b="1" dirty="0" err="1"/>
              <a:t>infecțiilor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lucru</a:t>
            </a:r>
            <a:r>
              <a:rPr lang="en-GB" sz="3600" b="1" dirty="0"/>
              <a:t> în </a:t>
            </a:r>
            <a:r>
              <a:rPr lang="en-GB" sz="3600" b="1" dirty="0" err="1"/>
              <a:t>echipă</a:t>
            </a:r>
            <a:endParaRPr lang="ro-RO" sz="3600" b="1" dirty="0"/>
          </a:p>
          <a:p>
            <a:pPr algn="ctr"/>
            <a:r>
              <a:rPr lang="en-GB" sz="3600" b="1" u="sng" dirty="0" err="1">
                <a:solidFill>
                  <a:schemeClr val="tx2"/>
                </a:solidFill>
              </a:rPr>
              <a:t>Competențe</a:t>
            </a:r>
            <a:r>
              <a:rPr lang="en-GB" sz="3600" b="1" u="sng" dirty="0">
                <a:solidFill>
                  <a:schemeClr val="tx2"/>
                </a:solidFill>
              </a:rPr>
              <a:t> </a:t>
            </a:r>
            <a:r>
              <a:rPr lang="en-GB" sz="3600" b="1" u="sng" dirty="0" err="1">
                <a:solidFill>
                  <a:schemeClr val="tx2"/>
                </a:solidFill>
              </a:rPr>
              <a:t>transversale</a:t>
            </a:r>
            <a:endParaRPr lang="en-GB" sz="3600" b="1" u="sng" dirty="0">
              <a:solidFill>
                <a:schemeClr val="tx2"/>
              </a:solidFill>
            </a:endParaRP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comunicare</a:t>
            </a:r>
            <a:r>
              <a:rPr lang="en-GB" sz="3600" b="1" dirty="0"/>
              <a:t> </a:t>
            </a:r>
            <a:r>
              <a:rPr lang="en-GB" sz="3600" b="1" dirty="0" err="1"/>
              <a:t>empatică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responsabilitate</a:t>
            </a:r>
            <a:r>
              <a:rPr lang="en-GB" sz="3600" b="1" dirty="0"/>
              <a:t> </a:t>
            </a:r>
            <a:r>
              <a:rPr lang="en-GB" sz="3600" b="1" dirty="0" err="1"/>
              <a:t>profesională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 err="1"/>
              <a:t>lucru</a:t>
            </a:r>
            <a:r>
              <a:rPr lang="en-GB" sz="3600" b="1" dirty="0"/>
              <a:t> în </a:t>
            </a:r>
            <a:r>
              <a:rPr lang="en-GB" sz="3600" b="1" dirty="0" err="1"/>
              <a:t>echipă</a:t>
            </a:r>
            <a:r>
              <a:rPr lang="en-GB" sz="3600" b="1" dirty="0"/>
              <a:t>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GB" sz="3600" b="1" dirty="0"/>
              <a:t>respect pentru </a:t>
            </a:r>
            <a:r>
              <a:rPr lang="en-GB" sz="3600" b="1" dirty="0" err="1"/>
              <a:t>diversitate</a:t>
            </a:r>
            <a:endParaRPr lang="en-GB" sz="3600" b="1" dirty="0"/>
          </a:p>
          <a:p>
            <a:endParaRPr lang="ro-RO" sz="3600" dirty="0"/>
          </a:p>
          <a:p>
            <a:endParaRPr lang="en-GB" sz="3600" dirty="0"/>
          </a:p>
          <a:p>
            <a:pPr algn="ctr">
              <a:lnSpc>
                <a:spcPts val="4780"/>
              </a:lnSpc>
            </a:pPr>
            <a:endParaRPr lang="en-US" sz="3414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grpSp>
        <p:nvGrpSpPr>
          <p:cNvPr id="3" name="Group 3"/>
          <p:cNvGrpSpPr/>
          <p:nvPr/>
        </p:nvGrpSpPr>
        <p:grpSpPr>
          <a:xfrm rot="-10571929">
            <a:off x="-4521978" y="282995"/>
            <a:ext cx="8879372" cy="10301216"/>
            <a:chOff x="0" y="0"/>
            <a:chExt cx="596778" cy="6923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39779" y="2429747"/>
            <a:ext cx="3173750" cy="2665950"/>
          </a:xfrm>
          <a:custGeom>
            <a:avLst/>
            <a:gdLst/>
            <a:ahLst/>
            <a:cxnLst/>
            <a:rect l="l" t="t" r="r" b="b"/>
            <a:pathLst>
              <a:path w="3173750" h="2665950">
                <a:moveTo>
                  <a:pt x="0" y="0"/>
                </a:moveTo>
                <a:lnTo>
                  <a:pt x="3173750" y="0"/>
                </a:lnTo>
                <a:lnTo>
                  <a:pt x="3173750" y="2665950"/>
                </a:lnTo>
                <a:lnTo>
                  <a:pt x="0" y="26659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53503" y="5655079"/>
            <a:ext cx="3160025" cy="2563571"/>
          </a:xfrm>
          <a:custGeom>
            <a:avLst/>
            <a:gdLst/>
            <a:ahLst/>
            <a:cxnLst/>
            <a:rect l="l" t="t" r="r" b="b"/>
            <a:pathLst>
              <a:path w="3160025" h="2563571">
                <a:moveTo>
                  <a:pt x="0" y="0"/>
                </a:moveTo>
                <a:lnTo>
                  <a:pt x="3160026" y="0"/>
                </a:lnTo>
                <a:lnTo>
                  <a:pt x="3160026" y="2563571"/>
                </a:lnTo>
                <a:lnTo>
                  <a:pt x="0" y="25635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4021453" y="282995"/>
            <a:ext cx="8879372" cy="10301216"/>
            <a:chOff x="0" y="0"/>
            <a:chExt cx="596778" cy="6923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4789809" y="2429747"/>
            <a:ext cx="3173750" cy="2665950"/>
          </a:xfrm>
          <a:custGeom>
            <a:avLst/>
            <a:gdLst/>
            <a:ahLst/>
            <a:cxnLst/>
            <a:rect l="l" t="t" r="r" b="b"/>
            <a:pathLst>
              <a:path w="3173750" h="2665950">
                <a:moveTo>
                  <a:pt x="0" y="0"/>
                </a:moveTo>
                <a:lnTo>
                  <a:pt x="3173750" y="0"/>
                </a:lnTo>
                <a:lnTo>
                  <a:pt x="3173750" y="2665950"/>
                </a:lnTo>
                <a:lnTo>
                  <a:pt x="0" y="26659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14789809" y="5655079"/>
            <a:ext cx="3160025" cy="2563571"/>
          </a:xfrm>
          <a:custGeom>
            <a:avLst/>
            <a:gdLst/>
            <a:ahLst/>
            <a:cxnLst/>
            <a:rect l="l" t="t" r="r" b="b"/>
            <a:pathLst>
              <a:path w="3160025" h="2563571">
                <a:moveTo>
                  <a:pt x="3160026" y="0"/>
                </a:moveTo>
                <a:lnTo>
                  <a:pt x="0" y="0"/>
                </a:lnTo>
                <a:lnTo>
                  <a:pt x="0" y="2563571"/>
                </a:lnTo>
                <a:lnTo>
                  <a:pt x="3160026" y="2563571"/>
                </a:lnTo>
                <a:lnTo>
                  <a:pt x="316002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908069" y="2646541"/>
            <a:ext cx="8471862" cy="17570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00"/>
              </a:lnSpc>
            </a:pPr>
            <a:r>
              <a:rPr lang="ro-RO" sz="12072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competente</a:t>
            </a:r>
            <a:r>
              <a:rPr lang="en-US" sz="12072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 </a:t>
            </a:r>
          </a:p>
        </p:txBody>
      </p:sp>
      <p:sp>
        <p:nvSpPr>
          <p:cNvPr id="14" name="Freeform 14"/>
          <p:cNvSpPr/>
          <p:nvPr/>
        </p:nvSpPr>
        <p:spPr>
          <a:xfrm rot="1450738">
            <a:off x="8267668" y="1084644"/>
            <a:ext cx="1468915" cy="1239230"/>
          </a:xfrm>
          <a:custGeom>
            <a:avLst/>
            <a:gdLst/>
            <a:ahLst/>
            <a:cxnLst/>
            <a:rect l="l" t="t" r="r" b="b"/>
            <a:pathLst>
              <a:path w="1468915" h="1239230">
                <a:moveTo>
                  <a:pt x="0" y="0"/>
                </a:moveTo>
                <a:lnTo>
                  <a:pt x="1468915" y="0"/>
                </a:lnTo>
                <a:lnTo>
                  <a:pt x="1468915" y="1239230"/>
                </a:lnTo>
                <a:lnTo>
                  <a:pt x="0" y="12392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3108245" flipH="1">
            <a:off x="10790508" y="627297"/>
            <a:ext cx="2421767" cy="2576348"/>
          </a:xfrm>
          <a:custGeom>
            <a:avLst/>
            <a:gdLst/>
            <a:ahLst/>
            <a:cxnLst/>
            <a:rect l="l" t="t" r="r" b="b"/>
            <a:pathLst>
              <a:path w="2421767" h="2576348">
                <a:moveTo>
                  <a:pt x="2421768" y="0"/>
                </a:moveTo>
                <a:lnTo>
                  <a:pt x="0" y="0"/>
                </a:lnTo>
                <a:lnTo>
                  <a:pt x="0" y="2576348"/>
                </a:lnTo>
                <a:lnTo>
                  <a:pt x="2421768" y="2576348"/>
                </a:lnTo>
                <a:lnTo>
                  <a:pt x="242176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2908985">
            <a:off x="4782615" y="804513"/>
            <a:ext cx="2421767" cy="2576348"/>
          </a:xfrm>
          <a:custGeom>
            <a:avLst/>
            <a:gdLst/>
            <a:ahLst/>
            <a:cxnLst/>
            <a:rect l="l" t="t" r="r" b="b"/>
            <a:pathLst>
              <a:path w="2421767" h="2576348">
                <a:moveTo>
                  <a:pt x="0" y="0"/>
                </a:moveTo>
                <a:lnTo>
                  <a:pt x="2421767" y="0"/>
                </a:lnTo>
                <a:lnTo>
                  <a:pt x="2421767" y="2576348"/>
                </a:lnTo>
                <a:lnTo>
                  <a:pt x="0" y="25763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004610" y="3900719"/>
            <a:ext cx="9152836" cy="5885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82"/>
              </a:lnSpc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ASPECTE TEORETICE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instituții și roluri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Evaluare pacient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Proces de </a:t>
            </a:r>
            <a:r>
              <a:rPr lang="ro-RO" sz="2987" dirty="0" err="1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nursing</a:t>
            </a:r>
            <a:endParaRPr lang="ro-RO" sz="2987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Comunicare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Etica și legislație</a:t>
            </a:r>
          </a:p>
          <a:p>
            <a:pPr algn="ctr">
              <a:lnSpc>
                <a:spcPts val="4182"/>
              </a:lnSpc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ASPECTE PRACTICE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Evaluare pacient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Plan de îngrijire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Comunicare empatica</a:t>
            </a:r>
          </a:p>
          <a:p>
            <a:pPr marL="457200" indent="-457200" algn="ctr">
              <a:lnSpc>
                <a:spcPts val="4182"/>
              </a:lnSpc>
              <a:buFontTx/>
              <a:buChar char="-"/>
            </a:pPr>
            <a:r>
              <a:rPr lang="ro-RO" sz="2987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Prevenția escarelor</a:t>
            </a:r>
            <a:endParaRPr lang="en-US" sz="2987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784611" y="2111262"/>
            <a:ext cx="10486528" cy="8507196"/>
          </a:xfrm>
          <a:custGeom>
            <a:avLst/>
            <a:gdLst/>
            <a:ahLst/>
            <a:cxnLst/>
            <a:rect l="l" t="t" r="r" b="b"/>
            <a:pathLst>
              <a:path w="10486528" h="8507196">
                <a:moveTo>
                  <a:pt x="0" y="0"/>
                </a:moveTo>
                <a:lnTo>
                  <a:pt x="10486528" y="0"/>
                </a:lnTo>
                <a:lnTo>
                  <a:pt x="10486528" y="8507195"/>
                </a:lnTo>
                <a:lnTo>
                  <a:pt x="0" y="8507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106464" y="2473140"/>
            <a:ext cx="9323327" cy="1099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ro-RO" sz="60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Tematica cursului</a:t>
            </a:r>
            <a:r>
              <a:rPr lang="en-US" sz="6000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 </a:t>
            </a:r>
          </a:p>
        </p:txBody>
      </p:sp>
      <p:grpSp>
        <p:nvGrpSpPr>
          <p:cNvPr id="5" name="Group 5"/>
          <p:cNvGrpSpPr/>
          <p:nvPr/>
        </p:nvGrpSpPr>
        <p:grpSpPr>
          <a:xfrm rot="-6860949">
            <a:off x="-5853660" y="-5474568"/>
            <a:ext cx="10138098" cy="11761501"/>
            <a:chOff x="0" y="0"/>
            <a:chExt cx="596778" cy="6923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96778" cy="692340"/>
            </a:xfrm>
            <a:custGeom>
              <a:avLst/>
              <a:gdLst/>
              <a:ahLst/>
              <a:cxnLst/>
              <a:rect l="l" t="t" r="r" b="b"/>
              <a:pathLst>
                <a:path w="596778" h="692340">
                  <a:moveTo>
                    <a:pt x="298389" y="0"/>
                  </a:moveTo>
                  <a:cubicBezTo>
                    <a:pt x="133593" y="0"/>
                    <a:pt x="0" y="154986"/>
                    <a:pt x="0" y="346170"/>
                  </a:cubicBezTo>
                  <a:cubicBezTo>
                    <a:pt x="0" y="537354"/>
                    <a:pt x="133593" y="692340"/>
                    <a:pt x="298389" y="692340"/>
                  </a:cubicBezTo>
                  <a:cubicBezTo>
                    <a:pt x="463185" y="692340"/>
                    <a:pt x="596778" y="537354"/>
                    <a:pt x="596778" y="346170"/>
                  </a:cubicBezTo>
                  <a:cubicBezTo>
                    <a:pt x="596778" y="154986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55948" y="26807"/>
              <a:ext cx="484882" cy="600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2578172">
            <a:off x="10833610" y="-49990"/>
            <a:ext cx="3115591" cy="3314459"/>
          </a:xfrm>
          <a:custGeom>
            <a:avLst/>
            <a:gdLst/>
            <a:ahLst/>
            <a:cxnLst/>
            <a:rect l="l" t="t" r="r" b="b"/>
            <a:pathLst>
              <a:path w="3115591" h="3314459">
                <a:moveTo>
                  <a:pt x="0" y="0"/>
                </a:moveTo>
                <a:lnTo>
                  <a:pt x="3115591" y="0"/>
                </a:lnTo>
                <a:lnTo>
                  <a:pt x="3115591" y="3314459"/>
                </a:lnTo>
                <a:lnTo>
                  <a:pt x="0" y="33144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5662800" y="-1527704"/>
            <a:ext cx="3867774" cy="386777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 rot="-3226804">
            <a:off x="14256710" y="8779074"/>
            <a:ext cx="3732279" cy="2304682"/>
          </a:xfrm>
          <a:custGeom>
            <a:avLst/>
            <a:gdLst/>
            <a:ahLst/>
            <a:cxnLst/>
            <a:rect l="l" t="t" r="r" b="b"/>
            <a:pathLst>
              <a:path w="3732279" h="2304682">
                <a:moveTo>
                  <a:pt x="0" y="0"/>
                </a:moveTo>
                <a:lnTo>
                  <a:pt x="3732279" y="0"/>
                </a:lnTo>
                <a:lnTo>
                  <a:pt x="3732279" y="2304682"/>
                </a:lnTo>
                <a:lnTo>
                  <a:pt x="0" y="230468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6084499">
            <a:off x="11117115" y="1272329"/>
            <a:ext cx="8145720" cy="7301779"/>
            <a:chOff x="0" y="0"/>
            <a:chExt cx="596778" cy="5349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6778" cy="534949"/>
            </a:xfrm>
            <a:custGeom>
              <a:avLst/>
              <a:gdLst/>
              <a:ahLst/>
              <a:cxnLst/>
              <a:rect l="l" t="t" r="r" b="b"/>
              <a:pathLst>
                <a:path w="596778" h="534949">
                  <a:moveTo>
                    <a:pt x="298389" y="0"/>
                  </a:moveTo>
                  <a:cubicBezTo>
                    <a:pt x="133593" y="0"/>
                    <a:pt x="0" y="119752"/>
                    <a:pt x="0" y="267474"/>
                  </a:cubicBezTo>
                  <a:cubicBezTo>
                    <a:pt x="0" y="415197"/>
                    <a:pt x="133593" y="534949"/>
                    <a:pt x="298389" y="534949"/>
                  </a:cubicBezTo>
                  <a:cubicBezTo>
                    <a:pt x="463185" y="534949"/>
                    <a:pt x="596778" y="415197"/>
                    <a:pt x="596778" y="267474"/>
                  </a:cubicBezTo>
                  <a:cubicBezTo>
                    <a:pt x="596778" y="119752"/>
                    <a:pt x="463185" y="0"/>
                    <a:pt x="298389" y="0"/>
                  </a:cubicBezTo>
                  <a:close/>
                </a:path>
              </a:pathLst>
            </a:custGeom>
            <a:solidFill>
              <a:srgbClr val="87ACF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55948" y="12051"/>
              <a:ext cx="484882" cy="472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423841">
            <a:off x="10663848" y="2026001"/>
            <a:ext cx="7136496" cy="8371256"/>
          </a:xfrm>
          <a:custGeom>
            <a:avLst/>
            <a:gdLst/>
            <a:ahLst/>
            <a:cxnLst/>
            <a:rect l="l" t="t" r="r" b="b"/>
            <a:pathLst>
              <a:path w="7136496" h="8371256">
                <a:moveTo>
                  <a:pt x="0" y="0"/>
                </a:moveTo>
                <a:lnTo>
                  <a:pt x="7136496" y="0"/>
                </a:lnTo>
                <a:lnTo>
                  <a:pt x="7136496" y="8371256"/>
                </a:lnTo>
                <a:lnTo>
                  <a:pt x="0" y="8371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4028095"/>
            <a:ext cx="10166614" cy="1210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70"/>
              </a:lnSpc>
            </a:pPr>
            <a:r>
              <a:rPr lang="ro-RO" sz="3479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EXAMEN GRILĂ – 50%</a:t>
            </a:r>
          </a:p>
          <a:p>
            <a:pPr algn="ctr">
              <a:lnSpc>
                <a:spcPts val="4870"/>
              </a:lnSpc>
            </a:pPr>
            <a:r>
              <a:rPr lang="ro-RO" sz="3479" dirty="0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EXAMEN PRACTIC – 50%</a:t>
            </a:r>
            <a:endParaRPr lang="en-US" sz="3479" dirty="0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50246" y="2333505"/>
            <a:ext cx="8733815" cy="1635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25"/>
              </a:lnSpc>
            </a:pPr>
            <a:r>
              <a:rPr lang="ro-RO" sz="11104" dirty="0">
                <a:solidFill>
                  <a:srgbClr val="436EC3"/>
                </a:solidFill>
                <a:latin typeface="Bobby Jones"/>
                <a:ea typeface="Bobby Jones"/>
                <a:cs typeface="Bobby Jones"/>
                <a:sym typeface="Bobby Jones"/>
              </a:rPr>
              <a:t>evaluare</a:t>
            </a:r>
            <a:endParaRPr lang="en-US" sz="11104" dirty="0">
              <a:solidFill>
                <a:srgbClr val="436EC3"/>
              </a:solidFill>
              <a:latin typeface="Bobby Jones"/>
              <a:ea typeface="Bobby Jones"/>
              <a:cs typeface="Bobby Jones"/>
              <a:sym typeface="Bobby Jones"/>
            </a:endParaRPr>
          </a:p>
        </p:txBody>
      </p:sp>
      <p:sp>
        <p:nvSpPr>
          <p:cNvPr id="8" name="Freeform 8"/>
          <p:cNvSpPr/>
          <p:nvPr/>
        </p:nvSpPr>
        <p:spPr>
          <a:xfrm rot="1450738">
            <a:off x="5642638" y="999341"/>
            <a:ext cx="1468915" cy="1239230"/>
          </a:xfrm>
          <a:custGeom>
            <a:avLst/>
            <a:gdLst/>
            <a:ahLst/>
            <a:cxnLst/>
            <a:rect l="l" t="t" r="r" b="b"/>
            <a:pathLst>
              <a:path w="1468915" h="1239230">
                <a:moveTo>
                  <a:pt x="0" y="0"/>
                </a:moveTo>
                <a:lnTo>
                  <a:pt x="1468915" y="0"/>
                </a:lnTo>
                <a:lnTo>
                  <a:pt x="1468915" y="1239230"/>
                </a:lnTo>
                <a:lnTo>
                  <a:pt x="0" y="12392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947827" flipH="1">
            <a:off x="10316985" y="52245"/>
            <a:ext cx="2900694" cy="3085845"/>
          </a:xfrm>
          <a:custGeom>
            <a:avLst/>
            <a:gdLst/>
            <a:ahLst/>
            <a:cxnLst/>
            <a:rect l="l" t="t" r="r" b="b"/>
            <a:pathLst>
              <a:path w="2900694" h="3085845">
                <a:moveTo>
                  <a:pt x="2900694" y="0"/>
                </a:moveTo>
                <a:lnTo>
                  <a:pt x="0" y="0"/>
                </a:lnTo>
                <a:lnTo>
                  <a:pt x="0" y="3085845"/>
                </a:lnTo>
                <a:lnTo>
                  <a:pt x="2900694" y="3085845"/>
                </a:lnTo>
                <a:lnTo>
                  <a:pt x="290069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271</Words>
  <Application>Microsoft Office PowerPoint</Application>
  <PresentationFormat>Custom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Bobby Jones</vt:lpstr>
      <vt:lpstr>Bree Serif</vt:lpstr>
      <vt:lpstr>Wingdings</vt:lpstr>
      <vt:lpstr>Arial Black</vt:lpstr>
      <vt:lpstr>Calibri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Adelina Mavrea</cp:lastModifiedBy>
  <cp:revision>4</cp:revision>
  <dcterms:created xsi:type="dcterms:W3CDTF">2006-08-16T00:00:00Z</dcterms:created>
  <dcterms:modified xsi:type="dcterms:W3CDTF">2026-04-30T08:58:20Z</dcterms:modified>
  <dc:identifier>DAHH3YAM5-g</dc:identifier>
</cp:coreProperties>
</file>